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3"/>
  </p:notesMasterIdLst>
  <p:handoutMasterIdLst>
    <p:handoutMasterId r:id="rId14"/>
  </p:handoutMasterIdLst>
  <p:sldIdLst>
    <p:sldId id="256" r:id="rId5"/>
    <p:sldId id="277" r:id="rId6"/>
    <p:sldId id="258" r:id="rId7"/>
    <p:sldId id="290" r:id="rId8"/>
    <p:sldId id="291" r:id="rId9"/>
    <p:sldId id="268" r:id="rId10"/>
    <p:sldId id="279" r:id="rId11"/>
    <p:sldId id="27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204" autoAdjust="0"/>
  </p:normalViewPr>
  <p:slideViewPr>
    <p:cSldViewPr snapToGrid="0">
      <p:cViewPr varScale="1">
        <p:scale>
          <a:sx n="68" d="100"/>
          <a:sy n="68" d="100"/>
        </p:scale>
        <p:origin x="77" y="254"/>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11/24/2024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11/24/2024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1101034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1648291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36071253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dirty="0"/>
              <a:t>Creating and Altering Tables in MySQL</a:t>
            </a:r>
          </a:p>
        </p:txBody>
      </p:sp>
    </p:spTree>
    <p:extLst>
      <p:ext uri="{BB962C8B-B14F-4D97-AF65-F5344CB8AC3E}">
        <p14:creationId xmlns:p14="http://schemas.microsoft.com/office/powerpoint/2010/main" val="1642425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3692173" y="-1817027"/>
            <a:ext cx="6343650" cy="2668463"/>
          </a:xfrm>
        </p:spPr>
        <p:txBody>
          <a:bodyPr>
            <a:normAutofit/>
          </a:bodyPr>
          <a:lstStyle/>
          <a:p>
            <a:r>
              <a:rPr lang="en-IN" sz="2400" dirty="0"/>
              <a:t>Creating Tables</a:t>
            </a:r>
            <a:endParaRPr lang="en-ZA" sz="2400" dirty="0"/>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a:xfrm>
            <a:off x="10899624" y="6153150"/>
            <a:ext cx="457200" cy="365125"/>
          </a:xfrm>
        </p:spPr>
        <p:txBody>
          <a:bodyPr/>
          <a:lstStyle/>
          <a:p>
            <a:fld id="{B5CEABB6-07DC-46E8-9B57-56EC44A396E5}" type="slidenum">
              <a:rPr lang="en-US" sz="2400" smtClean="0"/>
              <a:pPr/>
              <a:t>2</a:t>
            </a:fld>
            <a:endParaRPr lang="en-US" sz="2400" dirty="0"/>
          </a:p>
        </p:txBody>
      </p:sp>
      <p:sp>
        <p:nvSpPr>
          <p:cNvPr id="4" name="Rectangle 1">
            <a:extLst>
              <a:ext uri="{FF2B5EF4-FFF2-40B4-BE49-F238E27FC236}">
                <a16:creationId xmlns:a16="http://schemas.microsoft.com/office/drawing/2014/main" id="{12164971-BA1F-DC8A-AE6D-7CB8FCDBA246}"/>
              </a:ext>
            </a:extLst>
          </p:cNvPr>
          <p:cNvSpPr>
            <a:spLocks noGrp="1" noChangeArrowheads="1"/>
          </p:cNvSpPr>
          <p:nvPr>
            <p:ph sz="half" idx="14"/>
          </p:nvPr>
        </p:nvSpPr>
        <p:spPr bwMode="auto">
          <a:xfrm>
            <a:off x="2357595" y="898614"/>
            <a:ext cx="10193866"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To create a table in MySQL, use the </a:t>
            </a:r>
            <a:r>
              <a:rPr kumimoji="0" lang="en-US" altLang="en-US" b="0" i="0" u="none" strike="noStrike" cap="none" normalizeH="0" baseline="0" dirty="0">
                <a:ln>
                  <a:noFill/>
                </a:ln>
                <a:solidFill>
                  <a:schemeClr val="tx1"/>
                </a:solidFill>
                <a:effectLst/>
                <a:latin typeface="Arial Unicode MS"/>
              </a:rPr>
              <a:t>CREATE TABLE</a:t>
            </a:r>
            <a:r>
              <a:rPr kumimoji="0" lang="en-US" altLang="en-US" b="0" i="0" u="none" strike="noStrike" cap="none" normalizeH="0" baseline="0" dirty="0">
                <a:ln>
                  <a:noFill/>
                </a:ln>
                <a:solidFill>
                  <a:schemeClr val="tx1"/>
                </a:solidFill>
                <a:effectLst/>
              </a:rPr>
              <a:t> statement. You need to define the table name, columns, their data types, and any constraints.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595589F6-F12D-6713-2687-D2F5977050BE}"/>
              </a:ext>
            </a:extLst>
          </p:cNvPr>
          <p:cNvSpPr>
            <a:spLocks noChangeArrowheads="1"/>
          </p:cNvSpPr>
          <p:nvPr/>
        </p:nvSpPr>
        <p:spPr bwMode="auto">
          <a:xfrm>
            <a:off x="3996267" y="2117852"/>
            <a:ext cx="768229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Syntax:</a:t>
            </a:r>
            <a:endParaRPr kumimoji="0" lang="en-US" altLang="en-US" sz="24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CREATE TABLE </a:t>
            </a:r>
            <a:r>
              <a:rPr kumimoji="0" lang="en-US" altLang="en-US" sz="2400" b="0" i="0" u="none" strike="noStrike" cap="none" normalizeH="0" baseline="0" dirty="0" err="1">
                <a:ln>
                  <a:noFill/>
                </a:ln>
                <a:solidFill>
                  <a:schemeClr val="tx1"/>
                </a:solidFill>
                <a:effectLst/>
                <a:latin typeface="Arial Unicode MS"/>
              </a:rPr>
              <a:t>table_name</a:t>
            </a:r>
            <a:r>
              <a:rPr kumimoji="0" lang="en-US" altLang="en-US" sz="2400" b="0" i="0" u="none" strike="noStrike" cap="none" normalizeH="0" baseline="0" dirty="0">
                <a:ln>
                  <a:noFill/>
                </a:ln>
                <a:solidFill>
                  <a:schemeClr val="tx1"/>
                </a:solidFill>
                <a:effectLst/>
                <a:latin typeface="Arial Unicode MS"/>
              </a:rPr>
              <a:t> ( column1 datatype constraints, column2 datatype constraints, ...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dirty="0">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78A69899-B138-1B24-1DEE-CCB86D158CCA}"/>
              </a:ext>
            </a:extLst>
          </p:cNvPr>
          <p:cNvSpPr>
            <a:spLocks noChangeArrowheads="1"/>
          </p:cNvSpPr>
          <p:nvPr/>
        </p:nvSpPr>
        <p:spPr bwMode="auto">
          <a:xfrm>
            <a:off x="4224793" y="4143505"/>
            <a:ext cx="7453764" cy="1692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Example:</a:t>
            </a:r>
            <a:endParaRPr kumimoji="0" lang="en-US" altLang="en-US" sz="24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Unicode MS"/>
              </a:rPr>
              <a:t>CREATE TABLE Employees ( ID INT PRIMARY KEY, Name VARCHAR(50) NOT NULL, Age INT, Salary DECIMAL(10, 2), </a:t>
            </a:r>
            <a:r>
              <a:rPr kumimoji="0" lang="en-US" altLang="en-US" sz="2000" b="0" i="0" u="none" strike="noStrike" cap="none" normalizeH="0" baseline="0" dirty="0" err="1">
                <a:ln>
                  <a:noFill/>
                </a:ln>
                <a:solidFill>
                  <a:schemeClr val="tx1"/>
                </a:solidFill>
                <a:effectLst/>
                <a:latin typeface="Arial Unicode MS"/>
              </a:rPr>
              <a:t>DepartmentID</a:t>
            </a:r>
            <a:r>
              <a:rPr kumimoji="0" lang="en-US" altLang="en-US" sz="2000" b="0" i="0" u="none" strike="noStrike" cap="none" normalizeH="0" baseline="0" dirty="0">
                <a:ln>
                  <a:noFill/>
                </a:ln>
                <a:solidFill>
                  <a:schemeClr val="tx1"/>
                </a:solidFill>
                <a:effectLst/>
                <a:latin typeface="Arial Unicode MS"/>
              </a:rPr>
              <a:t> INT );</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Rectangle 1">
            <a:extLst>
              <a:ext uri="{FF2B5EF4-FFF2-40B4-BE49-F238E27FC236}">
                <a16:creationId xmlns:a16="http://schemas.microsoft.com/office/drawing/2014/main" id="{08CB51F9-BF2B-7E94-9AF1-133CC027A862}"/>
              </a:ext>
            </a:extLst>
          </p:cNvPr>
          <p:cNvSpPr>
            <a:spLocks noGrp="1" noChangeArrowheads="1"/>
          </p:cNvSpPr>
          <p:nvPr>
            <p:ph type="ctrTitle"/>
          </p:nvPr>
        </p:nvSpPr>
        <p:spPr bwMode="auto">
          <a:xfrm>
            <a:off x="4305863" y="131985"/>
            <a:ext cx="7886137" cy="6186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i="0" u="none" strike="noStrike" cap="none" normalizeH="0" baseline="0" dirty="0">
                <a:ln>
                  <a:noFill/>
                </a:ln>
                <a:solidFill>
                  <a:schemeClr val="bg1"/>
                </a:solidFill>
                <a:effectLst/>
                <a:latin typeface="Arial" panose="020B0604020202020204" pitchFamily="34" charset="0"/>
              </a:rPr>
              <a:t>Altering Tables</a:t>
            </a:r>
            <a:br>
              <a:rPr kumimoji="0" lang="en-US" altLang="en-US" sz="2400" i="0" u="none" strike="noStrike" cap="none" normalizeH="0" baseline="0" dirty="0">
                <a:ln>
                  <a:noFill/>
                </a:ln>
                <a:solidFill>
                  <a:schemeClr val="bg1"/>
                </a:solidFill>
                <a:effectLst/>
                <a:latin typeface="Arial" panose="020B0604020202020204" pitchFamily="34" charset="0"/>
              </a:rPr>
            </a:br>
            <a:endParaRPr kumimoji="0" lang="en-US" altLang="en-US" sz="240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i="0" u="none" strike="noStrike" cap="none" normalizeH="0" baseline="0" dirty="0">
                <a:ln>
                  <a:noFill/>
                </a:ln>
                <a:solidFill>
                  <a:schemeClr val="bg1"/>
                </a:solidFill>
                <a:effectLst/>
                <a:latin typeface="Arial" panose="020B0604020202020204" pitchFamily="34" charset="0"/>
              </a:rPr>
              <a:t>Add a Column:</a:t>
            </a:r>
            <a:br>
              <a:rPr kumimoji="0" lang="en-US" altLang="en-US" sz="2400" i="0" u="none" strike="noStrike" cap="none" normalizeH="0" baseline="0" dirty="0">
                <a:ln>
                  <a:noFill/>
                </a:ln>
                <a:solidFill>
                  <a:schemeClr val="bg1"/>
                </a:solidFill>
                <a:effectLst/>
                <a:latin typeface="Arial" panose="020B0604020202020204" pitchFamily="34" charset="0"/>
              </a:rPr>
            </a:br>
            <a:br>
              <a:rPr kumimoji="0" lang="en-US" altLang="en-US" sz="2400" i="0" u="none" strike="noStrike" cap="none" normalizeH="0" baseline="0" dirty="0">
                <a:ln>
                  <a:noFill/>
                </a:ln>
                <a:solidFill>
                  <a:schemeClr val="bg1"/>
                </a:solidFill>
                <a:effectLst/>
                <a:latin typeface="Arial" panose="020B0604020202020204" pitchFamily="34" charset="0"/>
              </a:rPr>
            </a:br>
            <a:r>
              <a:rPr kumimoji="0" lang="en-US" altLang="en-US" sz="2400" i="0" u="none" strike="noStrike" cap="none" normalizeH="0" baseline="0" dirty="0">
                <a:ln>
                  <a:noFill/>
                </a:ln>
                <a:solidFill>
                  <a:schemeClr val="bg1"/>
                </a:solidFill>
                <a:effectLst/>
                <a:latin typeface="Arial" panose="020B0604020202020204" pitchFamily="34" charset="0"/>
              </a:rPr>
              <a:t>Syntax:</a:t>
            </a:r>
            <a:br>
              <a:rPr kumimoji="0" lang="en-US" altLang="en-US" sz="2400" i="0" u="none" strike="noStrike" cap="none" normalizeH="0" baseline="0" dirty="0">
                <a:ln>
                  <a:noFill/>
                </a:ln>
                <a:solidFill>
                  <a:schemeClr val="bg1"/>
                </a:solidFill>
                <a:effectLst/>
                <a:latin typeface="Arial" panose="020B0604020202020204" pitchFamily="34" charset="0"/>
              </a:rPr>
            </a:br>
            <a:endParaRPr kumimoji="0" lang="en-US" altLang="en-US" sz="2400" i="0" u="none" strike="noStrike" cap="none" normalizeH="0" baseline="0" dirty="0">
              <a:ln>
                <a:noFill/>
              </a:ln>
              <a:solidFill>
                <a:schemeClr val="bg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i="0" u="none" strike="noStrike" cap="none" normalizeH="0" baseline="0" dirty="0">
                <a:ln>
                  <a:noFill/>
                </a:ln>
                <a:solidFill>
                  <a:schemeClr val="bg1"/>
                </a:solidFill>
                <a:effectLst/>
                <a:latin typeface="Arial Unicode MS"/>
              </a:rPr>
              <a:t>ALTER TABLE </a:t>
            </a:r>
            <a:r>
              <a:rPr kumimoji="0" lang="en-US" altLang="en-US" sz="2400" i="0" u="none" strike="noStrike" cap="none" normalizeH="0" baseline="0" dirty="0" err="1">
                <a:ln>
                  <a:noFill/>
                </a:ln>
                <a:solidFill>
                  <a:schemeClr val="bg1"/>
                </a:solidFill>
                <a:effectLst/>
                <a:latin typeface="Arial Unicode MS"/>
              </a:rPr>
              <a:t>table_name</a:t>
            </a:r>
            <a:r>
              <a:rPr kumimoji="0" lang="en-US" altLang="en-US" sz="2400" i="0" u="none" strike="noStrike" cap="none" normalizeH="0" baseline="0" dirty="0">
                <a:ln>
                  <a:noFill/>
                </a:ln>
                <a:solidFill>
                  <a:schemeClr val="bg1"/>
                </a:solidFill>
                <a:effectLst/>
                <a:latin typeface="Arial Unicode MS"/>
              </a:rPr>
              <a:t> ADD </a:t>
            </a:r>
            <a:r>
              <a:rPr kumimoji="0" lang="en-US" altLang="en-US" sz="2400" i="0" u="none" strike="noStrike" cap="none" normalizeH="0" baseline="0" dirty="0" err="1">
                <a:ln>
                  <a:noFill/>
                </a:ln>
                <a:solidFill>
                  <a:schemeClr val="bg1"/>
                </a:solidFill>
                <a:effectLst/>
                <a:latin typeface="Arial Unicode MS"/>
              </a:rPr>
              <a:t>column_name</a:t>
            </a:r>
            <a:r>
              <a:rPr kumimoji="0" lang="en-US" altLang="en-US" sz="2400" i="0" u="none" strike="noStrike" cap="none" normalizeH="0" baseline="0" dirty="0">
                <a:ln>
                  <a:noFill/>
                </a:ln>
                <a:solidFill>
                  <a:schemeClr val="bg1"/>
                </a:solidFill>
                <a:effectLst/>
                <a:latin typeface="Arial Unicode MS"/>
              </a:rPr>
              <a:t> datatype constraints; </a:t>
            </a:r>
            <a:br>
              <a:rPr kumimoji="0" lang="en-US" altLang="en-US" sz="2400" i="0" u="none" strike="noStrike" cap="none" normalizeH="0" baseline="0" dirty="0">
                <a:ln>
                  <a:noFill/>
                </a:ln>
                <a:solidFill>
                  <a:schemeClr val="bg1"/>
                </a:solidFill>
                <a:effectLst/>
                <a:latin typeface="Arial Unicode MS"/>
              </a:rPr>
            </a:br>
            <a:endParaRPr kumimoji="0" lang="en-US" altLang="en-US" sz="240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i="0" u="none" strike="noStrike" cap="none" normalizeH="0" baseline="0" dirty="0">
                <a:ln>
                  <a:noFill/>
                </a:ln>
                <a:solidFill>
                  <a:schemeClr val="bg1"/>
                </a:solidFill>
                <a:effectLst/>
                <a:latin typeface="Arial" panose="020B0604020202020204" pitchFamily="34" charset="0"/>
              </a:rPr>
              <a:t>Example:</a:t>
            </a:r>
            <a:br>
              <a:rPr kumimoji="0" lang="en-US" altLang="en-US" sz="2400" i="0" u="none" strike="noStrike" cap="none" normalizeH="0" baseline="0" dirty="0">
                <a:ln>
                  <a:noFill/>
                </a:ln>
                <a:solidFill>
                  <a:schemeClr val="bg1"/>
                </a:solidFill>
                <a:effectLst/>
                <a:latin typeface="Arial" panose="020B0604020202020204" pitchFamily="34" charset="0"/>
              </a:rPr>
            </a:br>
            <a:endParaRPr kumimoji="0" lang="en-US" altLang="en-US" sz="2400" i="0" u="none" strike="noStrike" cap="none" normalizeH="0" baseline="0" dirty="0">
              <a:ln>
                <a:noFill/>
              </a:ln>
              <a:solidFill>
                <a:schemeClr val="bg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i="0" u="none" strike="noStrike" cap="none" normalizeH="0" baseline="0" dirty="0">
                <a:ln>
                  <a:noFill/>
                </a:ln>
                <a:solidFill>
                  <a:schemeClr val="bg1"/>
                </a:solidFill>
                <a:effectLst/>
                <a:latin typeface="Arial Unicode MS"/>
              </a:rPr>
              <a:t>ALTER TABLE Employees ADD Email VARCHAR(100);</a:t>
            </a:r>
            <a:br>
              <a:rPr kumimoji="0" lang="en-US" altLang="en-US" sz="2400" i="0" u="none" strike="noStrike" cap="none" normalizeH="0" baseline="0" dirty="0">
                <a:ln>
                  <a:noFill/>
                </a:ln>
                <a:solidFill>
                  <a:schemeClr val="bg1"/>
                </a:solidFill>
                <a:effectLst/>
                <a:latin typeface="Arial Unicode MS"/>
              </a:rPr>
            </a:br>
            <a:br>
              <a:rPr kumimoji="0" lang="en-US" altLang="en-US" sz="2400" i="0" u="none" strike="noStrike" cap="none" normalizeH="0" baseline="0" dirty="0">
                <a:ln>
                  <a:noFill/>
                </a:ln>
                <a:solidFill>
                  <a:schemeClr val="bg1"/>
                </a:solidFill>
                <a:effectLst/>
                <a:latin typeface="Arial Unicode MS"/>
              </a:rPr>
            </a:br>
            <a:endParaRPr kumimoji="0" lang="en-US" altLang="en-US" sz="240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7077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Low angle view of tall buildings">
            <a:extLst>
              <a:ext uri="{FF2B5EF4-FFF2-40B4-BE49-F238E27FC236}">
                <a16:creationId xmlns:a16="http://schemas.microsoft.com/office/drawing/2014/main" id="{1DFE730E-30E7-DA99-A3EE-ACB889D161E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752FDA21-768F-9929-E6D6-D78CD4F8EA24}"/>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Rectangle 2">
            <a:extLst>
              <a:ext uri="{FF2B5EF4-FFF2-40B4-BE49-F238E27FC236}">
                <a16:creationId xmlns:a16="http://schemas.microsoft.com/office/drawing/2014/main" id="{D8FC3BB7-E7CE-D87C-C41B-53608FD2DD12}"/>
              </a:ext>
            </a:extLst>
          </p:cNvPr>
          <p:cNvSpPr>
            <a:spLocks noGrp="1" noChangeArrowheads="1"/>
          </p:cNvSpPr>
          <p:nvPr>
            <p:ph type="ctrTitle"/>
          </p:nvPr>
        </p:nvSpPr>
        <p:spPr bwMode="auto">
          <a:xfrm>
            <a:off x="4833938" y="127904"/>
            <a:ext cx="6594475" cy="4278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bg1"/>
                </a:solidFill>
                <a:effectLst/>
                <a:latin typeface="Arial" panose="020B0604020202020204" pitchFamily="34" charset="0"/>
              </a:rPr>
              <a:t>Modify a Column:</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2400" b="1" i="0" u="none" strike="noStrike" cap="none" normalizeH="0" baseline="0" dirty="0">
                <a:ln>
                  <a:noFill/>
                </a:ln>
                <a:solidFill>
                  <a:schemeClr val="bg1"/>
                </a:solidFill>
                <a:effectLst/>
                <a:latin typeface="Arial" panose="020B0604020202020204" pitchFamily="34" charset="0"/>
              </a:rPr>
            </a:br>
            <a:r>
              <a:rPr kumimoji="0" lang="en-US" altLang="en-US" sz="2400" b="1" i="0" u="none" strike="noStrike" cap="none" normalizeH="0" baseline="0" dirty="0">
                <a:ln>
                  <a:noFill/>
                </a:ln>
                <a:solidFill>
                  <a:schemeClr val="bg1"/>
                </a:solidFill>
                <a:effectLst/>
                <a:latin typeface="Arial" panose="020B0604020202020204" pitchFamily="34" charset="0"/>
              </a:rPr>
              <a:t>Syntax:</a:t>
            </a:r>
            <a:br>
              <a:rPr lang="en-US" altLang="en-US" sz="2400" cap="none" dirty="0">
                <a:solidFill>
                  <a:schemeClr val="bg1"/>
                </a:solidFill>
                <a:latin typeface="Arial" panose="020B0604020202020204" pitchFamily="34" charset="0"/>
              </a:rPr>
            </a:br>
            <a:endParaRPr kumimoji="0" lang="en-US" altLang="en-US" sz="2400" b="1" i="0" u="none" strike="noStrike" cap="none" normalizeH="0" baseline="0" dirty="0">
              <a:ln>
                <a:noFill/>
              </a:ln>
              <a:solidFill>
                <a:schemeClr val="bg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Arial Unicode MS"/>
              </a:rPr>
              <a:t>ALTER TABLE </a:t>
            </a:r>
            <a:r>
              <a:rPr kumimoji="0" lang="en-US" altLang="en-US" sz="2400" b="1" i="0" u="none" strike="noStrike" cap="none" normalizeH="0" baseline="0" dirty="0" err="1">
                <a:ln>
                  <a:noFill/>
                </a:ln>
                <a:solidFill>
                  <a:schemeClr val="bg1"/>
                </a:solidFill>
                <a:effectLst/>
                <a:latin typeface="Arial Unicode MS"/>
              </a:rPr>
              <a:t>table_name</a:t>
            </a:r>
            <a:r>
              <a:rPr kumimoji="0" lang="en-US" altLang="en-US" sz="2400" b="1" i="0" u="none" strike="noStrike" cap="none" normalizeH="0" baseline="0" dirty="0">
                <a:ln>
                  <a:noFill/>
                </a:ln>
                <a:solidFill>
                  <a:schemeClr val="bg1"/>
                </a:solidFill>
                <a:effectLst/>
                <a:latin typeface="Arial Unicode MS"/>
              </a:rPr>
              <a:t> MODIFY </a:t>
            </a:r>
            <a:r>
              <a:rPr kumimoji="0" lang="en-US" altLang="en-US" sz="2400" b="1" i="0" u="none" strike="noStrike" cap="none" normalizeH="0" baseline="0" dirty="0" err="1">
                <a:ln>
                  <a:noFill/>
                </a:ln>
                <a:solidFill>
                  <a:schemeClr val="bg1"/>
                </a:solidFill>
                <a:effectLst/>
                <a:latin typeface="Arial Unicode MS"/>
              </a:rPr>
              <a:t>column_name</a:t>
            </a:r>
            <a:r>
              <a:rPr kumimoji="0" lang="en-US" altLang="en-US" sz="2400" b="1" i="0" u="none" strike="noStrike" cap="none" normalizeH="0" baseline="0" dirty="0">
                <a:ln>
                  <a:noFill/>
                </a:ln>
                <a:solidFill>
                  <a:schemeClr val="bg1"/>
                </a:solidFill>
                <a:effectLst/>
                <a:latin typeface="Arial Unicode MS"/>
              </a:rPr>
              <a:t> </a:t>
            </a:r>
            <a:r>
              <a:rPr kumimoji="0" lang="en-US" altLang="en-US" sz="2400" b="1" i="0" u="none" strike="noStrike" cap="none" normalizeH="0" baseline="0" dirty="0" err="1">
                <a:ln>
                  <a:noFill/>
                </a:ln>
                <a:solidFill>
                  <a:schemeClr val="bg1"/>
                </a:solidFill>
                <a:effectLst/>
                <a:latin typeface="Arial Unicode MS"/>
              </a:rPr>
              <a:t>new_datatype</a:t>
            </a:r>
            <a:r>
              <a:rPr kumimoji="0" lang="en-US" altLang="en-US" sz="2400" b="1" i="0" u="none" strike="noStrike" cap="none" normalizeH="0" baseline="0" dirty="0">
                <a:ln>
                  <a:noFill/>
                </a:ln>
                <a:solidFill>
                  <a:schemeClr val="bg1"/>
                </a:solidFill>
                <a:effectLst/>
                <a:latin typeface="Arial Unicode MS"/>
              </a:rPr>
              <a:t> constraints; </a:t>
            </a:r>
            <a:br>
              <a:rPr kumimoji="0" lang="en-US" altLang="en-US" sz="2400" b="1" i="0" u="none" strike="noStrike" cap="none" normalizeH="0" baseline="0" dirty="0">
                <a:ln>
                  <a:noFill/>
                </a:ln>
                <a:solidFill>
                  <a:schemeClr val="bg1"/>
                </a:solidFill>
                <a:effectLst/>
                <a:latin typeface="Arial Unicode MS"/>
              </a:rPr>
            </a:br>
            <a:endParaRPr kumimoji="0" lang="en-US" altLang="en-US" sz="2400" b="1"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Arial" panose="020B0604020202020204" pitchFamily="34" charset="0"/>
              </a:rPr>
              <a:t>Example:</a:t>
            </a:r>
            <a:br>
              <a:rPr kumimoji="0" lang="en-US" altLang="en-US" sz="2400" b="1" i="0" u="none" strike="noStrike" cap="none" normalizeH="0" baseline="0" dirty="0">
                <a:ln>
                  <a:noFill/>
                </a:ln>
                <a:solidFill>
                  <a:schemeClr val="bg1"/>
                </a:solidFill>
                <a:effectLst/>
                <a:latin typeface="Arial" panose="020B0604020202020204" pitchFamily="34" charset="0"/>
              </a:rPr>
            </a:br>
            <a:endParaRPr kumimoji="0" lang="en-US" altLang="en-US" sz="2400" b="1" i="0" u="none" strike="noStrike" cap="none" normalizeH="0" baseline="0" dirty="0">
              <a:ln>
                <a:noFill/>
              </a:ln>
              <a:solidFill>
                <a:schemeClr val="bg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Arial Unicode MS"/>
              </a:rPr>
              <a:t>ALTER TABLE Employees MODIFY Salary DECIMAL(12, 2);</a:t>
            </a:r>
            <a:endParaRPr kumimoji="0" lang="en-US" altLang="en-US" sz="2400" b="1"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1329539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8D8D8EF-09F7-2BAC-3EC4-6E8F40515A5D}"/>
              </a:ext>
            </a:extLst>
          </p:cNvPr>
          <p:cNvSpPr>
            <a:spLocks noGrp="1"/>
          </p:cNvSpPr>
          <p:nvPr>
            <p:ph type="sldNum" sz="quarter" idx="12"/>
          </p:nvPr>
        </p:nvSpPr>
        <p:spPr/>
        <p:txBody>
          <a:bodyPr/>
          <a:lstStyle/>
          <a:p>
            <a:fld id="{B5CEABB6-07DC-46E8-9B57-56EC44A396E5}" type="slidenum">
              <a:rPr lang="en-US" smtClean="0"/>
              <a:pPr/>
              <a:t>5</a:t>
            </a:fld>
            <a:endParaRPr lang="en-US" dirty="0"/>
          </a:p>
        </p:txBody>
      </p:sp>
      <p:sp>
        <p:nvSpPr>
          <p:cNvPr id="7" name="Rectangle 1">
            <a:extLst>
              <a:ext uri="{FF2B5EF4-FFF2-40B4-BE49-F238E27FC236}">
                <a16:creationId xmlns:a16="http://schemas.microsoft.com/office/drawing/2014/main" id="{84EBA658-052A-BED5-AF61-86532C4530A9}"/>
              </a:ext>
            </a:extLst>
          </p:cNvPr>
          <p:cNvSpPr>
            <a:spLocks noGrp="1" noChangeArrowheads="1"/>
          </p:cNvSpPr>
          <p:nvPr>
            <p:ph type="ctrTitle"/>
          </p:nvPr>
        </p:nvSpPr>
        <p:spPr bwMode="auto">
          <a:xfrm>
            <a:off x="5572725" y="128998"/>
            <a:ext cx="5550570" cy="5816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i="0" u="none" strike="noStrike" cap="none" normalizeH="0" baseline="0" dirty="0">
                <a:ln>
                  <a:noFill/>
                </a:ln>
                <a:solidFill>
                  <a:schemeClr val="bg1"/>
                </a:solidFill>
                <a:effectLst/>
                <a:latin typeface="Arial" panose="020B0604020202020204" pitchFamily="34" charset="0"/>
              </a:rPr>
              <a:t>Rename a Column:</a:t>
            </a:r>
            <a:br>
              <a:rPr kumimoji="0" lang="en-US" altLang="en-US" sz="2800" i="0" u="none" strike="noStrike" cap="none" normalizeH="0" baseline="0" dirty="0">
                <a:ln>
                  <a:noFill/>
                </a:ln>
                <a:solidFill>
                  <a:schemeClr val="bg1"/>
                </a:solidFill>
                <a:effectLst/>
                <a:latin typeface="Arial" panose="020B0604020202020204" pitchFamily="34" charset="0"/>
              </a:rPr>
            </a:br>
            <a:br>
              <a:rPr kumimoji="0" lang="en-US" altLang="en-US" sz="2800" i="0" u="none" strike="noStrike" cap="none" normalizeH="0" baseline="0" dirty="0">
                <a:ln>
                  <a:noFill/>
                </a:ln>
                <a:solidFill>
                  <a:schemeClr val="bg1"/>
                </a:solidFill>
                <a:effectLst/>
                <a:latin typeface="Arial" panose="020B0604020202020204" pitchFamily="34" charset="0"/>
              </a:rPr>
            </a:br>
            <a:r>
              <a:rPr kumimoji="0" lang="en-US" altLang="en-US" sz="2800" i="0" u="none" strike="noStrike" cap="none" normalizeH="0" baseline="0" dirty="0">
                <a:ln>
                  <a:noFill/>
                </a:ln>
                <a:solidFill>
                  <a:schemeClr val="bg1"/>
                </a:solidFill>
                <a:effectLst/>
                <a:latin typeface="Arial" panose="020B0604020202020204" pitchFamily="34" charset="0"/>
              </a:rPr>
              <a:t>Syntax:</a:t>
            </a:r>
            <a:endParaRPr kumimoji="0" lang="en-US" altLang="en-US" sz="2800" i="0" u="none" strike="noStrike" cap="none" normalizeH="0" baseline="0" dirty="0">
              <a:ln>
                <a:noFill/>
              </a:ln>
              <a:solidFill>
                <a:schemeClr val="bg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i="0" u="none" strike="noStrike" cap="none" normalizeH="0" baseline="0" dirty="0">
              <a:ln>
                <a:noFill/>
              </a:ln>
              <a:solidFill>
                <a:schemeClr val="bg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i="0" u="none" strike="noStrike" cap="none" normalizeH="0" baseline="0" dirty="0">
                <a:ln>
                  <a:noFill/>
                </a:ln>
                <a:solidFill>
                  <a:schemeClr val="bg1"/>
                </a:solidFill>
                <a:effectLst/>
                <a:latin typeface="Arial Unicode MS"/>
              </a:rPr>
              <a:t>ALTER TABLE </a:t>
            </a:r>
            <a:r>
              <a:rPr kumimoji="0" lang="en-US" altLang="en-US" sz="2800" i="0" u="none" strike="noStrike" cap="none" normalizeH="0" baseline="0" dirty="0" err="1">
                <a:ln>
                  <a:noFill/>
                </a:ln>
                <a:solidFill>
                  <a:schemeClr val="bg1"/>
                </a:solidFill>
                <a:effectLst/>
                <a:latin typeface="Arial Unicode MS"/>
              </a:rPr>
              <a:t>table_name</a:t>
            </a:r>
            <a:r>
              <a:rPr kumimoji="0" lang="en-US" altLang="en-US" sz="2800" i="0" u="none" strike="noStrike" cap="none" normalizeH="0" baseline="0" dirty="0">
                <a:ln>
                  <a:noFill/>
                </a:ln>
                <a:solidFill>
                  <a:schemeClr val="bg1"/>
                </a:solidFill>
                <a:effectLst/>
                <a:latin typeface="Arial Unicode MS"/>
              </a:rPr>
              <a:t> RENAME COLUMN </a:t>
            </a:r>
            <a:r>
              <a:rPr kumimoji="0" lang="en-US" altLang="en-US" sz="2800" i="0" u="none" strike="noStrike" cap="none" normalizeH="0" baseline="0" dirty="0" err="1">
                <a:ln>
                  <a:noFill/>
                </a:ln>
                <a:solidFill>
                  <a:schemeClr val="bg1"/>
                </a:solidFill>
                <a:effectLst/>
                <a:latin typeface="Arial Unicode MS"/>
              </a:rPr>
              <a:t>old_name</a:t>
            </a:r>
            <a:r>
              <a:rPr kumimoji="0" lang="en-US" altLang="en-US" sz="2800" i="0" u="none" strike="noStrike" cap="none" normalizeH="0" baseline="0" dirty="0">
                <a:ln>
                  <a:noFill/>
                </a:ln>
                <a:solidFill>
                  <a:schemeClr val="bg1"/>
                </a:solidFill>
                <a:effectLst/>
                <a:latin typeface="Arial Unicode MS"/>
              </a:rPr>
              <a:t> TO </a:t>
            </a:r>
            <a:r>
              <a:rPr kumimoji="0" lang="en-US" altLang="en-US" sz="2800" i="0" u="none" strike="noStrike" cap="none" normalizeH="0" baseline="0" dirty="0" err="1">
                <a:ln>
                  <a:noFill/>
                </a:ln>
                <a:solidFill>
                  <a:schemeClr val="bg1"/>
                </a:solidFill>
                <a:effectLst/>
                <a:latin typeface="Arial Unicode MS"/>
              </a:rPr>
              <a:t>new_name</a:t>
            </a:r>
            <a:r>
              <a:rPr kumimoji="0" lang="en-US" altLang="en-US" sz="2800" i="0" u="none" strike="noStrike" cap="none" normalizeH="0" baseline="0" dirty="0">
                <a:ln>
                  <a:noFill/>
                </a:ln>
                <a:solidFill>
                  <a:schemeClr val="bg1"/>
                </a:solidFill>
                <a:effectLst/>
                <a:latin typeface="Arial Unicode MS"/>
              </a:rPr>
              <a:t>; </a:t>
            </a:r>
            <a:br>
              <a:rPr kumimoji="0" lang="en-US" altLang="en-US" sz="2800" i="0" u="none" strike="noStrike" cap="none" normalizeH="0" baseline="0" dirty="0">
                <a:ln>
                  <a:noFill/>
                </a:ln>
                <a:solidFill>
                  <a:schemeClr val="bg1"/>
                </a:solidFill>
                <a:effectLst/>
                <a:latin typeface="Arial Unicode MS"/>
              </a:rPr>
            </a:br>
            <a:endParaRPr kumimoji="0" lang="en-US" altLang="en-US" sz="280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i="0" u="none" strike="noStrike" cap="none" normalizeH="0" baseline="0" dirty="0">
                <a:ln>
                  <a:noFill/>
                </a:ln>
                <a:solidFill>
                  <a:schemeClr val="bg1"/>
                </a:solidFill>
                <a:effectLst/>
                <a:latin typeface="Arial" panose="020B0604020202020204" pitchFamily="34" charset="0"/>
              </a:rPr>
              <a:t>Example:</a:t>
            </a:r>
            <a:endParaRPr kumimoji="0" lang="en-US" altLang="en-US" sz="2800" i="0" u="none" strike="noStrike" cap="none" normalizeH="0" baseline="0" dirty="0">
              <a:ln>
                <a:noFill/>
              </a:ln>
              <a:solidFill>
                <a:schemeClr val="bg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i="0" u="none" strike="noStrike" cap="none" normalizeH="0" baseline="0" dirty="0">
              <a:ln>
                <a:noFill/>
              </a:ln>
              <a:solidFill>
                <a:schemeClr val="bg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i="0" u="none" strike="noStrike" cap="none" normalizeH="0" baseline="0" dirty="0">
                <a:ln>
                  <a:noFill/>
                </a:ln>
                <a:solidFill>
                  <a:schemeClr val="bg1"/>
                </a:solidFill>
                <a:effectLst/>
                <a:latin typeface="Arial Unicode MS"/>
              </a:rPr>
              <a:t>ALTER TABLE Employees RENAME COLUMN Age TO </a:t>
            </a:r>
            <a:r>
              <a:rPr kumimoji="0" lang="en-US" altLang="en-US" sz="2800" i="0" u="none" strike="noStrike" cap="none" normalizeH="0" baseline="0" dirty="0" err="1">
                <a:ln>
                  <a:noFill/>
                </a:ln>
                <a:solidFill>
                  <a:schemeClr val="bg1"/>
                </a:solidFill>
                <a:effectLst/>
                <a:latin typeface="Arial Unicode MS"/>
              </a:rPr>
              <a:t>EmployeeAge</a:t>
            </a:r>
            <a:r>
              <a:rPr kumimoji="0" lang="en-US" altLang="en-US" sz="2800" i="0" u="none" strike="noStrike" cap="none" normalizeH="0" baseline="0" dirty="0">
                <a:ln>
                  <a:noFill/>
                </a:ln>
                <a:solidFill>
                  <a:schemeClr val="bg1"/>
                </a:solidFill>
                <a:effectLst/>
                <a:latin typeface="Arial Unicode MS"/>
              </a:rPr>
              <a:t>;</a:t>
            </a:r>
            <a:endParaRPr kumimoji="0" lang="en-US" altLang="en-US" sz="280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3003251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B78EDB06-EE97-7CB7-EE64-43AFC5F49C39}"/>
              </a:ext>
            </a:extLst>
          </p:cNvPr>
          <p:cNvSpPr>
            <a:spLocks noGrp="1" noChangeArrowheads="1"/>
          </p:cNvSpPr>
          <p:nvPr>
            <p:ph type="title"/>
          </p:nvPr>
        </p:nvSpPr>
        <p:spPr bwMode="auto">
          <a:xfrm>
            <a:off x="1076326" y="251049"/>
            <a:ext cx="6306608" cy="49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Arial" panose="020B0604020202020204" pitchFamily="34" charset="0"/>
              </a:rPr>
              <a:t>Drop a Column:</a:t>
            </a:r>
            <a:br>
              <a:rPr kumimoji="0" lang="en-US" altLang="en-US" sz="3600" b="1" i="0" u="none" strike="noStrike" cap="none" normalizeH="0" baseline="0" dirty="0">
                <a:ln>
                  <a:noFill/>
                </a:ln>
                <a:solidFill>
                  <a:schemeClr val="tx1"/>
                </a:solidFill>
                <a:effectLst/>
                <a:latin typeface="Arial" panose="020B0604020202020204" pitchFamily="34" charset="0"/>
              </a:rPr>
            </a:br>
            <a:br>
              <a:rPr kumimoji="0" lang="en-US" altLang="en-US" sz="2800" b="0" i="0" u="none" strike="noStrike" cap="none" normalizeH="0" baseline="0" dirty="0">
                <a:ln>
                  <a:noFill/>
                </a:ln>
                <a:solidFill>
                  <a:schemeClr val="tx1"/>
                </a:solidFill>
                <a:effectLst/>
                <a:latin typeface="Arial" panose="020B0604020202020204" pitchFamily="34" charset="0"/>
              </a:rPr>
            </a:br>
            <a:r>
              <a:rPr kumimoji="0" lang="en-US" altLang="en-US" sz="2800" b="0" i="0" u="none" strike="noStrike" cap="none" normalizeH="0" baseline="0" dirty="0">
                <a:ln>
                  <a:noFill/>
                </a:ln>
                <a:solidFill>
                  <a:schemeClr val="tx1"/>
                </a:solidFill>
                <a:effectLst/>
                <a:latin typeface="Arial" panose="020B0604020202020204" pitchFamily="34" charset="0"/>
              </a:rPr>
              <a:t>Syntax:</a:t>
            </a:r>
            <a:endParaRPr kumimoji="0" lang="en-US" altLang="en-US" sz="28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Unicode MS"/>
              </a:rPr>
              <a:t>ALTER TABLE </a:t>
            </a:r>
            <a:r>
              <a:rPr kumimoji="0" lang="en-US" altLang="en-US" sz="2800" b="0" i="0" u="none" strike="noStrike" cap="none" normalizeH="0" baseline="0" dirty="0" err="1">
                <a:ln>
                  <a:noFill/>
                </a:ln>
                <a:solidFill>
                  <a:schemeClr val="tx1"/>
                </a:solidFill>
                <a:effectLst/>
                <a:latin typeface="Arial Unicode MS"/>
              </a:rPr>
              <a:t>table_name</a:t>
            </a:r>
            <a:r>
              <a:rPr kumimoji="0" lang="en-US" altLang="en-US" sz="2800" b="0" i="0" u="none" strike="noStrike" cap="none" normalizeH="0" baseline="0" dirty="0">
                <a:ln>
                  <a:noFill/>
                </a:ln>
                <a:solidFill>
                  <a:schemeClr val="tx1"/>
                </a:solidFill>
                <a:effectLst/>
                <a:latin typeface="Arial Unicode MS"/>
              </a:rPr>
              <a:t> DROP COLUMN </a:t>
            </a:r>
            <a:r>
              <a:rPr kumimoji="0" lang="en-US" altLang="en-US" sz="2800" b="0" i="0" u="none" strike="noStrike" cap="none" normalizeH="0" baseline="0" dirty="0" err="1">
                <a:ln>
                  <a:noFill/>
                </a:ln>
                <a:solidFill>
                  <a:schemeClr val="tx1"/>
                </a:solidFill>
                <a:effectLst/>
                <a:latin typeface="Arial Unicode MS"/>
              </a:rPr>
              <a:t>column_name</a:t>
            </a:r>
            <a:r>
              <a:rPr kumimoji="0" lang="en-US" altLang="en-US" sz="2800" b="0" i="0" u="none" strike="noStrike" cap="none" normalizeH="0" baseline="0" dirty="0">
                <a:ln>
                  <a:noFill/>
                </a:ln>
                <a:solidFill>
                  <a:schemeClr val="tx1"/>
                </a:solidFill>
                <a:effectLst/>
                <a:latin typeface="Arial Unicode MS"/>
              </a:rPr>
              <a:t>; </a:t>
            </a:r>
            <a:br>
              <a:rPr kumimoji="0" lang="en-US" altLang="en-US" sz="2800" b="0" i="0" u="none" strike="noStrike" cap="none" normalizeH="0" baseline="0" dirty="0">
                <a:ln>
                  <a:noFill/>
                </a:ln>
                <a:solidFill>
                  <a:schemeClr val="tx1"/>
                </a:solidFill>
                <a:effectLst/>
                <a:latin typeface="Arial Unicode MS"/>
              </a:rPr>
            </a:br>
            <a:endParaRPr kumimoji="0" lang="en-US"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panose="020B0604020202020204" pitchFamily="34" charset="0"/>
              </a:rPr>
              <a:t>Example:</a:t>
            </a:r>
            <a:endParaRPr kumimoji="0" lang="en-US" altLang="en-US" sz="28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Unicode MS"/>
              </a:rPr>
              <a:t>ALTER TABLE Employees DROP COLUMN </a:t>
            </a:r>
            <a:r>
              <a:rPr kumimoji="0" lang="en-US" altLang="en-US" sz="2800" b="0" i="0" u="none" strike="noStrike" cap="none" normalizeH="0" baseline="0" dirty="0" err="1">
                <a:ln>
                  <a:noFill/>
                </a:ln>
                <a:solidFill>
                  <a:schemeClr val="tx1"/>
                </a:solidFill>
                <a:effectLst/>
                <a:latin typeface="Arial Unicode MS"/>
              </a:rPr>
              <a:t>DepartmentID</a:t>
            </a:r>
            <a:r>
              <a:rPr kumimoji="0" lang="en-US" altLang="en-US" sz="2800" b="0" i="0" u="none" strike="noStrike" cap="none" normalizeH="0" baseline="0" dirty="0">
                <a:ln>
                  <a:noFill/>
                </a:ln>
                <a:solidFill>
                  <a:schemeClr val="tx1"/>
                </a:solidFill>
                <a:effectLst/>
                <a:latin typeface="Arial Unicode MS"/>
              </a:rPr>
              <a:t>;</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51694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1552574" y="896111"/>
            <a:ext cx="9866540" cy="1358140"/>
          </a:xfrm>
        </p:spPr>
        <p:txBody>
          <a:bodyPr>
            <a:normAutofit/>
          </a:bodyPr>
          <a:lstStyle/>
          <a:p>
            <a:r>
              <a:rPr lang="en-US" dirty="0"/>
              <a:t>Conclusion</a:t>
            </a:r>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7</a:t>
            </a:fld>
            <a:endParaRPr lang="en-US" dirty="0"/>
          </a:p>
        </p:txBody>
      </p:sp>
      <p:sp>
        <p:nvSpPr>
          <p:cNvPr id="4" name="Rectangle 1">
            <a:extLst>
              <a:ext uri="{FF2B5EF4-FFF2-40B4-BE49-F238E27FC236}">
                <a16:creationId xmlns:a16="http://schemas.microsoft.com/office/drawing/2014/main" id="{93F701EF-D58E-671F-4271-B9823CD886B5}"/>
              </a:ext>
            </a:extLst>
          </p:cNvPr>
          <p:cNvSpPr>
            <a:spLocks noGrp="1" noChangeArrowheads="1"/>
          </p:cNvSpPr>
          <p:nvPr>
            <p:ph sz="half" idx="15"/>
          </p:nvPr>
        </p:nvSpPr>
        <p:spPr bwMode="auto">
          <a:xfrm flipH="1">
            <a:off x="1298221" y="2037586"/>
            <a:ext cx="10453511"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Arial" panose="020B0604020202020204" pitchFamily="34" charset="0"/>
              </a:rPr>
              <a:t>In MySQL, creating and altering tables are fundamental operations that enable efficient database management. The </a:t>
            </a:r>
            <a:r>
              <a:rPr kumimoji="0" lang="en-US" altLang="en-US" sz="2400" b="0" i="0" u="none" strike="noStrike" cap="none" normalizeH="0" baseline="0" dirty="0">
                <a:ln>
                  <a:noFill/>
                </a:ln>
                <a:effectLst/>
                <a:latin typeface="Arial Unicode MS"/>
              </a:rPr>
              <a:t>CREATE TABLE</a:t>
            </a:r>
            <a:r>
              <a:rPr kumimoji="0" lang="en-US" altLang="en-US" sz="2400" b="0" i="0" u="none" strike="noStrike" cap="none" normalizeH="0" baseline="0" dirty="0">
                <a:ln>
                  <a:noFill/>
                </a:ln>
                <a:effectLst/>
              </a:rPr>
              <a:t> statement allows you to define the structure of a table by specifying column names, data types, and constraints like </a:t>
            </a:r>
            <a:r>
              <a:rPr kumimoji="0" lang="en-US" altLang="en-US" sz="2400" b="0" i="0" u="none" strike="noStrike" cap="none" normalizeH="0" baseline="0" dirty="0">
                <a:ln>
                  <a:noFill/>
                </a:ln>
                <a:effectLst/>
                <a:latin typeface="Arial Unicode MS"/>
              </a:rPr>
              <a:t>PRIMARY KEY</a:t>
            </a:r>
            <a:r>
              <a:rPr kumimoji="0" lang="en-US" altLang="en-US" sz="2400" b="0" i="0" u="none" strike="noStrike" cap="none" normalizeH="0" baseline="0" dirty="0">
                <a:ln>
                  <a:noFill/>
                </a:ln>
                <a:effectLst/>
              </a:rPr>
              <a:t> and </a:t>
            </a:r>
            <a:r>
              <a:rPr kumimoji="0" lang="en-US" altLang="en-US" sz="2400" b="0" i="0" u="none" strike="noStrike" cap="none" normalizeH="0" baseline="0" dirty="0">
                <a:ln>
                  <a:noFill/>
                </a:ln>
                <a:effectLst/>
                <a:latin typeface="Arial Unicode MS"/>
              </a:rPr>
              <a:t>NOT NULL</a:t>
            </a:r>
            <a:r>
              <a:rPr kumimoji="0" lang="en-US" altLang="en-US" sz="2400" b="0" i="0" u="none" strike="noStrike" cap="none" normalizeH="0" baseline="0" dirty="0">
                <a:ln>
                  <a:noFill/>
                </a:ln>
                <a:effectLst/>
              </a:rPr>
              <a:t> to ensure data integrity. As data requirements evolve, the </a:t>
            </a:r>
            <a:r>
              <a:rPr kumimoji="0" lang="en-US" altLang="en-US" sz="2400" b="0" i="0" u="none" strike="noStrike" cap="none" normalizeH="0" baseline="0" dirty="0">
                <a:ln>
                  <a:noFill/>
                </a:ln>
                <a:effectLst/>
                <a:latin typeface="Arial Unicode MS"/>
              </a:rPr>
              <a:t>ALTER TABLE</a:t>
            </a:r>
            <a:r>
              <a:rPr kumimoji="0" lang="en-US" altLang="en-US" sz="2400" b="0" i="0" u="none" strike="noStrike" cap="none" normalizeH="0" baseline="0" dirty="0">
                <a:ln>
                  <a:noFill/>
                </a:ln>
                <a:effectLst/>
              </a:rPr>
              <a:t> statement provides flexibility to modify existing tables. You can add new columns, change data types or constraints, rename columns, and even remove unnecessary ones. These operations ensure that your database remains scalable and adaptable to changing needs. Mastering these commands is essential for designing well-structured databases, maintaining data consistency, and optimizing performance, making them a cornerstone of efficient data management. </a:t>
            </a:r>
            <a:endParaRPr kumimoji="0" lang="en-US" altLang="en-US" sz="24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4252466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900245" y="544285"/>
            <a:ext cx="5528217" cy="2685383"/>
          </a:xfrm>
        </p:spPr>
        <p:txBody>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5896340" y="3423773"/>
            <a:ext cx="5528217" cy="2029969"/>
          </a:xfrm>
        </p:spPr>
        <p:txBody>
          <a:bodyPr bIns="0">
            <a:normAutofit/>
          </a:bodyPr>
          <a:lstStyle/>
          <a:p>
            <a:r>
              <a:rPr lang="en-US" sz="3200" b="1" dirty="0"/>
              <a:t>If you have any questions?</a:t>
            </a:r>
          </a:p>
          <a:p>
            <a:r>
              <a:rPr lang="en-US" sz="3200" b="1" dirty="0"/>
              <a:t>thahliyamist@gmail.com</a:t>
            </a:r>
          </a:p>
        </p:txBody>
      </p:sp>
    </p:spTree>
    <p:extLst>
      <p:ext uri="{BB962C8B-B14F-4D97-AF65-F5344CB8AC3E}">
        <p14:creationId xmlns:p14="http://schemas.microsoft.com/office/powerpoint/2010/main" val="2436493926"/>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Colorful abstract pitch deck</Template>
  <TotalTime>13</TotalTime>
  <Words>382</Words>
  <Application>Microsoft Office PowerPoint</Application>
  <PresentationFormat>Widescreen</PresentationFormat>
  <Paragraphs>47</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Arial Unicode MS</vt:lpstr>
      <vt:lpstr>Avenir Next LT Pro</vt:lpstr>
      <vt:lpstr>Calibri</vt:lpstr>
      <vt:lpstr>Custom</vt:lpstr>
      <vt:lpstr>Creating and Altering Tables in MySQL</vt:lpstr>
      <vt:lpstr>Creating Tables</vt:lpstr>
      <vt:lpstr>Altering Tables  Add a Column:  Syntax:  ALTER TABLE table_name ADD column_name datatype constraints;   Example:  ALTER TABLE Employees ADD Email VARCHAR(100);   </vt:lpstr>
      <vt:lpstr>Modify a Column:  Syntax:  ALTER TABLE table_name MODIFY column_name new_datatype constraints;   Example:  ALTER TABLE Employees MODIFY Salary DECIMAL(12, 2);</vt:lpstr>
      <vt:lpstr>Rename a Column:  Syntax:  ALTER TABLE table_name RENAME COLUMN old_name TO new_name;   Example:  ALTER TABLE Employees RENAME COLUMN Age TO EmployeeAge;</vt:lpstr>
      <vt:lpstr>Drop a Column:  Syntax:  ALTER TABLE table_name DROP COLUMN column_name;   Example:  ALTER TABLE Employees DROP COLUMN DepartmentID;</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Thahliya M</dc:creator>
  <cp:lastModifiedBy>Thahliya M</cp:lastModifiedBy>
  <cp:revision>1</cp:revision>
  <dcterms:created xsi:type="dcterms:W3CDTF">2024-11-24T16:41:25Z</dcterms:created>
  <dcterms:modified xsi:type="dcterms:W3CDTF">2024-11-24T16:55:00Z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